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51" r:id="rId1"/>
  </p:sldMasterIdLst>
  <p:notesMasterIdLst>
    <p:notesMasterId r:id="rId10"/>
  </p:notesMasterIdLst>
  <p:handoutMasterIdLst>
    <p:handoutMasterId r:id="rId11"/>
  </p:handoutMasterIdLst>
  <p:sldIdLst>
    <p:sldId id="585" r:id="rId2"/>
    <p:sldId id="578" r:id="rId3"/>
    <p:sldId id="579" r:id="rId4"/>
    <p:sldId id="580" r:id="rId5"/>
    <p:sldId id="581" r:id="rId6"/>
    <p:sldId id="582" r:id="rId7"/>
    <p:sldId id="583" r:id="rId8"/>
    <p:sldId id="584" r:id="rId9"/>
  </p:sldIdLst>
  <p:sldSz cx="9144000" cy="6858000" type="screen4x3"/>
  <p:notesSz cx="6797675" cy="9926638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MS Reference Serif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D8A"/>
    <a:srgbClr val="17375E"/>
    <a:srgbClr val="0000A1"/>
    <a:srgbClr val="92D050"/>
    <a:srgbClr val="F0F0FA"/>
    <a:srgbClr val="F0FAF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444" autoAdjust="0"/>
  </p:normalViewPr>
  <p:slideViewPr>
    <p:cSldViewPr>
      <p:cViewPr varScale="1">
        <p:scale>
          <a:sx n="100" d="100"/>
          <a:sy n="100" d="100"/>
        </p:scale>
        <p:origin x="883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66"/>
    </p:cViewPr>
  </p:sorterViewPr>
  <p:notesViewPr>
    <p:cSldViewPr>
      <p:cViewPr varScale="1">
        <p:scale>
          <a:sx n="37" d="100"/>
          <a:sy n="37" d="100"/>
        </p:scale>
        <p:origin x="-147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r>
              <a:rPr lang="nl-NL"/>
              <a:t>Treasury Management © Buunk PCA 2004   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fld id="{2E822253-B6CF-4D31-A12E-72D1046A463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234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het opmaakprofiel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r>
              <a:rPr lang="nl-NL"/>
              <a:t>Treasury Management © Buunk PCA 2004   </a:t>
            </a:r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FontTx/>
              <a:buChar char="•"/>
              <a:defRPr kumimoji="1" sz="1200"/>
            </a:lvl1pPr>
          </a:lstStyle>
          <a:p>
            <a:pPr>
              <a:defRPr/>
            </a:pPr>
            <a:fld id="{1CB7FA2F-9E25-43B2-9977-A2977046B84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0958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S Reference Serif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S Reference Serif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S Reference Serif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S Reference Serif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MS Reference Serif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6478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E7E552B-4B37-4153-B089-8723AE2FB581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cxnSp>
        <p:nvCxnSpPr>
          <p:cNvPr id="7" name="Rechte verbindingslijn 6"/>
          <p:cNvCxnSpPr/>
          <p:nvPr userDrawn="1"/>
        </p:nvCxnSpPr>
        <p:spPr>
          <a:xfrm>
            <a:off x="2411760" y="3789040"/>
            <a:ext cx="4320480" cy="0"/>
          </a:xfrm>
          <a:prstGeom prst="line">
            <a:avLst/>
          </a:prstGeom>
          <a:ln w="15875">
            <a:solidFill>
              <a:srgbClr val="2D2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178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D0C225-3B97-4105-9D16-7104F999D27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409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AC18EC5-4E16-46F6-836F-69032CA10C9A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1841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9AF6833-170C-4A15-AC0A-956D3658328C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2735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2617E2-A712-4890-848E-3EE43440EA4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8513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F591661-9729-4C69-B7C7-0F1E2DF9C8AB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377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C3F5B33-7CB7-4949-9C81-0D8A6DB546B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02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F8A1B3-8EB3-48EF-B8D7-1FF6C0468AD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350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86B0A2F-CE23-4ECE-908C-EAC26C0B2A5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2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6A3C024-E932-46E8-951F-2023CBD8A82C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513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l-NL" smtClean="0"/>
              <a:t>© 2014 Kees Benschop              en Academic Service, Den Haag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l-NL" smtClean="0"/>
              <a:t>Boektitel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4AD89F-8888-4A7E-8D0F-4A7B109DFAB6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36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338958" y="1628800"/>
            <a:ext cx="4464496" cy="182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Arial" pitchFamily="34" charset="0"/>
                <a:cs typeface="Arial" pitchFamily="34" charset="0"/>
              </a:rPr>
              <a:t>Basisboek Marketing</a:t>
            </a:r>
          </a:p>
          <a:p>
            <a:pPr algn="ctr"/>
            <a:endParaRPr lang="nl-NL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Hoofdstuk 11</a:t>
            </a: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Product</a:t>
            </a:r>
            <a:endParaRPr lang="nl-NL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25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rgbClr val="1D266B"/>
                </a:solidFill>
              </a:rPr>
              <a:t>11.1 Kwaliteit</a:t>
            </a:r>
            <a:endParaRPr lang="nl-NL" dirty="0">
              <a:solidFill>
                <a:srgbClr val="1D266B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259632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>
                <a:solidFill>
                  <a:srgbClr val="1D266B"/>
                </a:solidFill>
              </a:rPr>
              <a:t>Productmix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Kwaliteit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Merk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Service en garantie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Verpakking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Assortiment</a:t>
            </a:r>
          </a:p>
          <a:p>
            <a:pPr lvl="1"/>
            <a:endParaRPr lang="nl-NL" dirty="0">
              <a:solidFill>
                <a:srgbClr val="1D266B"/>
              </a:solidFill>
            </a:endParaRPr>
          </a:p>
          <a:p>
            <a:r>
              <a:rPr lang="nl-NL" dirty="0" smtClean="0">
                <a:solidFill>
                  <a:srgbClr val="1D266B"/>
                </a:solidFill>
              </a:rPr>
              <a:t>Producteigenschappen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Fysieke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Functionele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Emotionele</a:t>
            </a:r>
          </a:p>
          <a:p>
            <a:pPr marL="0" indent="0">
              <a:buNone/>
            </a:pPr>
            <a:endParaRPr lang="nl-NL" dirty="0" smtClean="0">
              <a:solidFill>
                <a:srgbClr val="1D26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04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1D266B"/>
                </a:solidFill>
              </a:rPr>
              <a:t>Positioneren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Aansluiten van het product/dienst bij de wensen en behoeften van de klant</a:t>
            </a:r>
            <a:endParaRPr lang="nl-NL" dirty="0">
              <a:solidFill>
                <a:srgbClr val="1D26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306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1D266B"/>
                </a:solidFill>
              </a:rPr>
              <a:t>11.2 Merk</a:t>
            </a:r>
            <a:endParaRPr lang="nl-NL" dirty="0">
              <a:solidFill>
                <a:srgbClr val="1D266B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9632" y="141277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rgbClr val="1D266B"/>
                </a:solidFill>
              </a:rPr>
              <a:t>Merk bestaat uit: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Naam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Logo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Bescherming merk</a:t>
            </a:r>
          </a:p>
          <a:p>
            <a:pPr lvl="1"/>
            <a:endParaRPr lang="nl-NL" dirty="0">
              <a:solidFill>
                <a:srgbClr val="1D266B"/>
              </a:solidFill>
            </a:endParaRPr>
          </a:p>
          <a:p>
            <a:r>
              <a:rPr lang="nl-NL" dirty="0" smtClean="0">
                <a:solidFill>
                  <a:srgbClr val="1D266B"/>
                </a:solidFill>
              </a:rPr>
              <a:t>Voordelen merk: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Bescherming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Kwaliteit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Klantenbinding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Imago</a:t>
            </a:r>
            <a:endParaRPr lang="nl-NL" dirty="0">
              <a:solidFill>
                <a:srgbClr val="1D26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558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1D266B"/>
                </a:solidFill>
              </a:rPr>
              <a:t>Merktypen: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Paraplumerk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Individueel merk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Fabrikantenmerk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Huismerk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ABC merk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Wit merk</a:t>
            </a:r>
          </a:p>
        </p:txBody>
      </p:sp>
    </p:spTree>
    <p:extLst>
      <p:ext uri="{BB962C8B-B14F-4D97-AF65-F5344CB8AC3E}">
        <p14:creationId xmlns:p14="http://schemas.microsoft.com/office/powerpoint/2010/main" val="2389936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1D266B"/>
                </a:solidFill>
              </a:rPr>
              <a:t>11.3 Service en garantie</a:t>
            </a:r>
            <a:endParaRPr lang="nl-NL" dirty="0">
              <a:solidFill>
                <a:srgbClr val="1D266B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rgbClr val="1D266B"/>
                </a:solidFill>
              </a:rPr>
              <a:t>Service: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Voor de koop (voorlichting / demonstratie)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Tijdens de koop (inpakken / accessoires aanreiken)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Na de koop (thuisbezorging / klantenservice)</a:t>
            </a:r>
          </a:p>
          <a:p>
            <a:pPr lvl="1"/>
            <a:endParaRPr lang="nl-NL" dirty="0">
              <a:solidFill>
                <a:srgbClr val="1D266B"/>
              </a:solidFill>
            </a:endParaRPr>
          </a:p>
          <a:p>
            <a:r>
              <a:rPr lang="nl-NL" dirty="0" smtClean="0">
                <a:solidFill>
                  <a:srgbClr val="1D266B"/>
                </a:solidFill>
              </a:rPr>
              <a:t>Convenience </a:t>
            </a:r>
            <a:r>
              <a:rPr lang="nl-NL" dirty="0" err="1" smtClean="0">
                <a:solidFill>
                  <a:srgbClr val="1D266B"/>
                </a:solidFill>
              </a:rPr>
              <a:t>good</a:t>
            </a:r>
            <a:r>
              <a:rPr lang="nl-NL" dirty="0" smtClean="0">
                <a:solidFill>
                  <a:srgbClr val="1D266B"/>
                </a:solidFill>
              </a:rPr>
              <a:t> = weinig service</a:t>
            </a:r>
          </a:p>
          <a:p>
            <a:r>
              <a:rPr lang="nl-NL" dirty="0" err="1" smtClean="0">
                <a:solidFill>
                  <a:srgbClr val="1D266B"/>
                </a:solidFill>
              </a:rPr>
              <a:t>Shopping</a:t>
            </a:r>
            <a:r>
              <a:rPr lang="nl-NL" dirty="0" smtClean="0">
                <a:solidFill>
                  <a:srgbClr val="1D266B"/>
                </a:solidFill>
              </a:rPr>
              <a:t> </a:t>
            </a:r>
            <a:r>
              <a:rPr lang="nl-NL" dirty="0" err="1" smtClean="0">
                <a:solidFill>
                  <a:srgbClr val="1D266B"/>
                </a:solidFill>
              </a:rPr>
              <a:t>good</a:t>
            </a:r>
            <a:r>
              <a:rPr lang="nl-NL" dirty="0" smtClean="0">
                <a:solidFill>
                  <a:srgbClr val="1D266B"/>
                </a:solidFill>
              </a:rPr>
              <a:t> = redelijke mate van service </a:t>
            </a:r>
          </a:p>
          <a:p>
            <a:r>
              <a:rPr lang="nl-NL" dirty="0" err="1" smtClean="0">
                <a:solidFill>
                  <a:srgbClr val="1D266B"/>
                </a:solidFill>
              </a:rPr>
              <a:t>Specialty</a:t>
            </a:r>
            <a:r>
              <a:rPr lang="nl-NL" dirty="0" smtClean="0">
                <a:solidFill>
                  <a:srgbClr val="1D266B"/>
                </a:solidFill>
              </a:rPr>
              <a:t> = service noodzakelijk</a:t>
            </a:r>
            <a:endParaRPr lang="nl-NL" dirty="0">
              <a:solidFill>
                <a:srgbClr val="1D26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565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1D266B"/>
                </a:solidFill>
              </a:rPr>
              <a:t>11.4 Verpakking</a:t>
            </a:r>
            <a:endParaRPr lang="nl-NL" dirty="0">
              <a:solidFill>
                <a:srgbClr val="1D266B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15616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>
                <a:solidFill>
                  <a:srgbClr val="1D266B"/>
                </a:solidFill>
              </a:rPr>
              <a:t>Commerciële functie verpakking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Aandacht trekken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Herkenning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Informatie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Gebruiksgemak</a:t>
            </a:r>
          </a:p>
          <a:p>
            <a:pPr lvl="1"/>
            <a:endParaRPr lang="nl-NL" dirty="0">
              <a:solidFill>
                <a:srgbClr val="1D266B"/>
              </a:solidFill>
            </a:endParaRPr>
          </a:p>
          <a:p>
            <a:r>
              <a:rPr lang="nl-NL" dirty="0" smtClean="0">
                <a:solidFill>
                  <a:srgbClr val="1D266B"/>
                </a:solidFill>
              </a:rPr>
              <a:t>Technische functie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Bescherming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Houdbaarheid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Vervoer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Dosering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Milieu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Veiligheid</a:t>
            </a:r>
          </a:p>
        </p:txBody>
      </p:sp>
    </p:spTree>
    <p:extLst>
      <p:ext uri="{BB962C8B-B14F-4D97-AF65-F5344CB8AC3E}">
        <p14:creationId xmlns:p14="http://schemas.microsoft.com/office/powerpoint/2010/main" val="1212895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1D266B"/>
                </a:solidFill>
              </a:rPr>
              <a:t>11.5 Assortiment</a:t>
            </a:r>
            <a:endParaRPr lang="nl-NL" dirty="0">
              <a:solidFill>
                <a:srgbClr val="1D266B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1D266B"/>
                </a:solidFill>
              </a:rPr>
              <a:t>Alle aangeboden artikelen vormen assortiment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Breed – aantal artikelgroepen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Diep – aantal artikelen per groep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Hoog – prijs van artikelen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Consistentie – samenhang artikelen</a:t>
            </a:r>
          </a:p>
          <a:p>
            <a:pPr lvl="1"/>
            <a:r>
              <a:rPr lang="nl-NL" dirty="0" smtClean="0">
                <a:solidFill>
                  <a:srgbClr val="1D266B"/>
                </a:solidFill>
              </a:rPr>
              <a:t>Lengte – aanwezige voorraad</a:t>
            </a:r>
          </a:p>
        </p:txBody>
      </p:sp>
    </p:spTree>
    <p:extLst>
      <p:ext uri="{BB962C8B-B14F-4D97-AF65-F5344CB8AC3E}">
        <p14:creationId xmlns:p14="http://schemas.microsoft.com/office/powerpoint/2010/main" val="3516762567"/>
      </p:ext>
    </p:extLst>
  </p:cSld>
  <p:clrMapOvr>
    <a:masterClrMapping/>
  </p:clrMapOvr>
</p:sld>
</file>

<file path=ppt/theme/theme1.xml><?xml version="1.0" encoding="utf-8"?>
<a:theme xmlns:a="http://schemas.openxmlformats.org/drawingml/2006/main" name="Algemene powerpoint Sterk Merk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Algemene powerpoint Sterk Merk</Template>
  <TotalTime>139</TotalTime>
  <Words>155</Words>
  <Application>Microsoft Office PowerPoint</Application>
  <PresentationFormat>Diavoorstelling (4:3)</PresentationFormat>
  <Paragraphs>66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MS Reference Serif</vt:lpstr>
      <vt:lpstr>Wingdings</vt:lpstr>
      <vt:lpstr>Algemene powerpoint Sterk Merk</vt:lpstr>
      <vt:lpstr>PowerPoint-presentatie</vt:lpstr>
      <vt:lpstr>11.1 Kwaliteit</vt:lpstr>
      <vt:lpstr>PowerPoint-presentatie</vt:lpstr>
      <vt:lpstr>11.2 Merk</vt:lpstr>
      <vt:lpstr>PowerPoint-presentatie</vt:lpstr>
      <vt:lpstr>11.3 Service en garantie</vt:lpstr>
      <vt:lpstr>11.4 Verpakking</vt:lpstr>
      <vt:lpstr>11.5 Assortiment</vt:lpstr>
    </vt:vector>
  </TitlesOfParts>
  <Company>BimMedia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Basisboek marketing</dc:title>
  <dc:creator>plpot</dc:creator>
  <cp:lastModifiedBy>Robbert Groenendaal</cp:lastModifiedBy>
  <cp:revision>7</cp:revision>
  <cp:lastPrinted>2004-09-08T08:44:01Z</cp:lastPrinted>
  <dcterms:created xsi:type="dcterms:W3CDTF">2014-09-02T15:18:48Z</dcterms:created>
  <dcterms:modified xsi:type="dcterms:W3CDTF">2015-08-29T20:18:39Z</dcterms:modified>
</cp:coreProperties>
</file>